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329" r:id="rId2"/>
    <p:sldId id="330" r:id="rId3"/>
    <p:sldId id="308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23" r:id="rId20"/>
    <p:sldId id="324" r:id="rId21"/>
    <p:sldId id="325" r:id="rId22"/>
    <p:sldId id="326" r:id="rId23"/>
    <p:sldId id="327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99"/>
    <a:srgbClr val="EAEAEA"/>
    <a:srgbClr val="969696"/>
    <a:srgbClr val="009900"/>
    <a:srgbClr val="0033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0" autoAdjust="0"/>
    <p:restoredTop sz="96768" autoAdjust="0"/>
  </p:normalViewPr>
  <p:slideViewPr>
    <p:cSldViewPr>
      <p:cViewPr varScale="1">
        <p:scale>
          <a:sx n="81" d="100"/>
          <a:sy n="81" d="100"/>
        </p:scale>
        <p:origin x="-1498" y="-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4" Type="http://schemas.openxmlformats.org/officeDocument/2006/relationships/image" Target="../media/image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hlink"/>
                </a:solidFill>
                <a:latin typeface="Times New Roman" pitchFamily="18" charset="0"/>
              </a:defRPr>
            </a:lvl1pPr>
          </a:lstStyle>
          <a:p>
            <a:fld id="{3D78F268-C1C1-4541-8C60-96CB5F8489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7654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1AD08F13-3A53-489A-9A19-7A2FBD1DDC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4447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463D3410-1128-49FC-BD67-B8F36E8B6D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96240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8738C26E-303C-417D-998F-2E9B7A4A3E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07376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2CAE10F4-75EB-4497-B91F-CB973217CD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191199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D829B6E9-D17B-4109-AE8C-2413766CC7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176870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9828476A-878E-4BF4-9FFA-ABFC9C4842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296387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5D7AC5C4-C24C-4960-A2C9-B248F187E6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400633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139485F1-A929-4E8A-869F-255CBE54FD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0606726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519C6A20-CC22-49E9-9DD1-3A4DD4C034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0094576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B68A7907-2EAE-4A8F-9B64-04C8F62EF3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15690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30BDD90F-39AD-4EB1-A092-5E28A1873B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782006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D5601633-2298-48F1-929A-C777201345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6580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Line 7"/>
          <p:cNvSpPr>
            <a:spLocks noChangeShapeType="1"/>
          </p:cNvSpPr>
          <p:nvPr/>
        </p:nvSpPr>
        <p:spPr bwMode="auto">
          <a:xfrm>
            <a:off x="468313" y="6092825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8" descr="image0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237288"/>
            <a:ext cx="26289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lip_image0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6237288"/>
            <a:ext cx="20875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22458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1">
                <a:solidFill>
                  <a:schemeClr val="hlink"/>
                </a:solidFill>
                <a:latin typeface="Times New Roman" pitchFamily="18" charset="0"/>
              </a:defRPr>
            </a:lvl1pPr>
          </a:lstStyle>
          <a:p>
            <a:r>
              <a:rPr lang="en-US" altLang="zh-CN"/>
              <a:t>18-</a:t>
            </a:r>
            <a:fld id="{DDAFBE96-8DF8-4F7F-B511-8585A326C8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>
    <p:zo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emf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71.emf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7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68.emf"/><Relationship Id="rId4" Type="http://schemas.openxmlformats.org/officeDocument/2006/relationships/image" Target="../media/image66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6.emf"/><Relationship Id="rId4" Type="http://schemas.openxmlformats.org/officeDocument/2006/relationships/image" Target="../media/image73.emf"/><Relationship Id="rId9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1"/>
          <p:cNvSpPr txBox="1">
            <a:spLocks noChangeArrowheads="1"/>
          </p:cNvSpPr>
          <p:nvPr/>
        </p:nvSpPr>
        <p:spPr bwMode="auto">
          <a:xfrm>
            <a:off x="1117600" y="1989138"/>
            <a:ext cx="7345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第</a:t>
            </a:r>
            <a:r>
              <a:rPr lang="en-US" altLang="zh-CN" sz="4000" b="1">
                <a:solidFill>
                  <a:srgbClr val="FF0000"/>
                </a:solidFill>
              </a:rPr>
              <a:t>8</a:t>
            </a:r>
            <a:r>
              <a:rPr lang="zh-CN" altLang="en-US" sz="4000" b="1">
                <a:solidFill>
                  <a:srgbClr val="FF0000"/>
                </a:solidFill>
              </a:rPr>
              <a:t>章 向量代数与空间解析几何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7" r="32277"/>
          <a:stretch>
            <a:fillRect/>
          </a:stretch>
        </p:blipFill>
        <p:spPr bwMode="auto">
          <a:xfrm>
            <a:off x="539750" y="1998663"/>
            <a:ext cx="4230688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68313" y="333375"/>
            <a:ext cx="5899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向量在另一个向量上的投影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7" t="53847"/>
          <a:stretch>
            <a:fillRect/>
          </a:stretch>
        </p:blipFill>
        <p:spPr bwMode="auto">
          <a:xfrm>
            <a:off x="5211763" y="1998663"/>
            <a:ext cx="188118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39750" y="4468813"/>
            <a:ext cx="7127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注：向量在另一个向量上的投影实际上是一个实数 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矩形 1"/>
          <p:cNvSpPr>
            <a:spLocks noChangeArrowheads="1"/>
          </p:cNvSpPr>
          <p:nvPr/>
        </p:nvSpPr>
        <p:spPr bwMode="auto">
          <a:xfrm>
            <a:off x="468313" y="333375"/>
            <a:ext cx="5899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4.</a:t>
            </a: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向量的线性运算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t="17117" r="57806" b="67313"/>
          <a:stretch>
            <a:fillRect/>
          </a:stretch>
        </p:blipFill>
        <p:spPr bwMode="auto">
          <a:xfrm>
            <a:off x="1614488" y="1430338"/>
            <a:ext cx="17716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9" r="57805" b="20277"/>
          <a:stretch>
            <a:fillRect/>
          </a:stretch>
        </p:blipFill>
        <p:spPr bwMode="auto">
          <a:xfrm>
            <a:off x="34925" y="2273300"/>
            <a:ext cx="2166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9" t="32689" b="20642"/>
          <a:stretch>
            <a:fillRect/>
          </a:stretch>
        </p:blipFill>
        <p:spPr bwMode="auto">
          <a:xfrm>
            <a:off x="2627313" y="2282825"/>
            <a:ext cx="2255837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58" r="34616" b="4311"/>
          <a:stretch>
            <a:fillRect/>
          </a:stretch>
        </p:blipFill>
        <p:spPr bwMode="auto">
          <a:xfrm>
            <a:off x="755650" y="3910013"/>
            <a:ext cx="335597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5076825" y="260350"/>
            <a:ext cx="71438" cy="5832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25" b="61122"/>
          <a:stretch>
            <a:fillRect/>
          </a:stretch>
        </p:blipFill>
        <p:spPr bwMode="auto">
          <a:xfrm>
            <a:off x="5210175" y="333375"/>
            <a:ext cx="383540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箭头连接符 9"/>
          <p:cNvCxnSpPr/>
          <p:nvPr/>
        </p:nvCxnSpPr>
        <p:spPr>
          <a:xfrm>
            <a:off x="6157913" y="3297238"/>
            <a:ext cx="143986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588250" y="2492375"/>
            <a:ext cx="504825" cy="8048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157913" y="2492375"/>
            <a:ext cx="1935162" cy="804863"/>
          </a:xfrm>
          <a:prstGeom prst="straightConnector1">
            <a:avLst/>
          </a:prstGeom>
          <a:ln w="28575">
            <a:solidFill>
              <a:srgbClr val="00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124700" y="1773238"/>
            <a:ext cx="968375" cy="7191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57913" y="1773238"/>
            <a:ext cx="966787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77013" y="3275013"/>
            <a:ext cx="444500" cy="369887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sp>
        <p:nvSpPr>
          <p:cNvPr id="23" name="矩形 2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02563" y="2852738"/>
            <a:ext cx="441325" cy="411162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94475" y="2514600"/>
            <a:ext cx="858838" cy="40957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sp>
        <p:nvSpPr>
          <p:cNvPr id="26" name="矩形 2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96175" y="1844675"/>
            <a:ext cx="419100" cy="369888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sp>
        <p:nvSpPr>
          <p:cNvPr id="27" name="矩形 2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45163" y="1938338"/>
            <a:ext cx="1252537" cy="411162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7137400" y="1844675"/>
            <a:ext cx="458788" cy="14017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27875" y="2143125"/>
            <a:ext cx="833438" cy="411163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r="24297" b="82182"/>
          <a:stretch>
            <a:fillRect/>
          </a:stretch>
        </p:blipFill>
        <p:spPr bwMode="auto">
          <a:xfrm>
            <a:off x="5521325" y="3716338"/>
            <a:ext cx="32067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6" t="23373" r="12405"/>
          <a:stretch>
            <a:fillRect/>
          </a:stretch>
        </p:blipFill>
        <p:spPr bwMode="auto">
          <a:xfrm>
            <a:off x="5608638" y="4292600"/>
            <a:ext cx="27781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3" b="82510"/>
          <a:stretch>
            <a:fillRect/>
          </a:stretch>
        </p:blipFill>
        <p:spPr bwMode="auto">
          <a:xfrm>
            <a:off x="3392488" y="333375"/>
            <a:ext cx="25019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4167188" y="1760538"/>
            <a:ext cx="14414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4151313" y="1328738"/>
            <a:ext cx="520700" cy="431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0800000" flipV="1">
            <a:off x="3671888" y="1770063"/>
            <a:ext cx="473075" cy="431800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730625" y="2201863"/>
            <a:ext cx="1439863" cy="0"/>
          </a:xfrm>
          <a:prstGeom prst="straightConnector1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rot="10800000" flipV="1">
            <a:off x="5135563" y="1782763"/>
            <a:ext cx="473075" cy="433387"/>
          </a:xfrm>
          <a:prstGeom prst="straightConnector1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151313" y="1770063"/>
            <a:ext cx="1019175" cy="43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61401" y="1400599"/>
            <a:ext cx="509423" cy="461665"/>
          </a:xfrm>
          <a:prstGeom prst="rect">
            <a:avLst/>
          </a:prstGeom>
          <a:blipFill rotWithShape="1">
            <a:blip r:embed="rId3"/>
            <a:stretch>
              <a:fillRect t="-17333" r="-34940"/>
            </a:stretch>
          </a:blipFill>
        </p:spPr>
        <p:txBody>
          <a:bodyPr/>
          <a:lstStyle/>
          <a:p>
            <a:r>
              <a:rPr lang="zh-CN" altLang="en-US" noProof="1">
                <a:noFill/>
              </a:rPr>
              <a:t> </a:t>
            </a:r>
          </a:p>
        </p:txBody>
      </p:sp>
      <p:sp>
        <p:nvSpPr>
          <p:cNvPr id="17" name="TextBox 16"/>
          <p:cNvSpPr txBox="1">
            <a:spLocks noRot="1" noChangeAspect="1" noMove="1" noResize="1" noEditPoints="1" noAdjustHandles="1" noChangeArrowheads="1" noTextEdit="1"/>
          </p:cNvSpPr>
          <p:nvPr/>
        </p:nvSpPr>
        <p:spPr bwMode="auto">
          <a:xfrm>
            <a:off x="3951288" y="1227138"/>
            <a:ext cx="509587" cy="5159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19815" y="1532440"/>
            <a:ext cx="509423" cy="516232"/>
          </a:xfrm>
          <a:prstGeom prst="rect">
            <a:avLst/>
          </a:prstGeom>
          <a:blipFill rotWithShape="1">
            <a:blip r:embed="rId5"/>
            <a:stretch>
              <a:fillRect l="-17857" b="-25882"/>
            </a:stretch>
          </a:blipFill>
        </p:spPr>
        <p:txBody>
          <a:bodyPr/>
          <a:lstStyle/>
          <a:p>
            <a:r>
              <a:rPr lang="zh-CN" altLang="en-US" noProof="1">
                <a:noFill/>
              </a:rPr>
              <a:t> 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660900" y="1328738"/>
            <a:ext cx="1019175" cy="431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13801" y="1040559"/>
            <a:ext cx="866254" cy="516233"/>
          </a:xfrm>
          <a:prstGeom prst="rect">
            <a:avLst/>
          </a:prstGeom>
          <a:blipFill rotWithShape="1">
            <a:blip r:embed="rId6"/>
            <a:stretch>
              <a:fillRect b="-27381"/>
            </a:stretch>
          </a:blipFill>
        </p:spPr>
        <p:txBody>
          <a:bodyPr/>
          <a:lstStyle/>
          <a:p>
            <a:r>
              <a:rPr lang="zh-CN" altLang="en-US" noProof="1">
                <a:noFill/>
              </a:rPr>
              <a:t> </a:t>
            </a:r>
          </a:p>
        </p:txBody>
      </p:sp>
      <p:sp>
        <p:nvSpPr>
          <p:cNvPr id="22" name="TextBox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23871" y="1760640"/>
            <a:ext cx="1238986" cy="516232"/>
          </a:xfrm>
          <a:prstGeom prst="rect">
            <a:avLst/>
          </a:prstGeom>
          <a:blipFill rotWithShape="1">
            <a:blip r:embed="rId7"/>
            <a:stretch>
              <a:fillRect b="-25882"/>
            </a:stretch>
          </a:blipFill>
        </p:spPr>
        <p:txBody>
          <a:bodyPr/>
          <a:lstStyle/>
          <a:p>
            <a:r>
              <a:rPr lang="zh-CN" altLang="en-US" noProof="1">
                <a:noFill/>
              </a:rPr>
              <a:t> </a:t>
            </a:r>
          </a:p>
        </p:txBody>
      </p:sp>
      <p:pic>
        <p:nvPicPr>
          <p:cNvPr id="266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6" t="62148" r="12973" b="18925"/>
          <a:stretch>
            <a:fillRect/>
          </a:stretch>
        </p:blipFill>
        <p:spPr bwMode="auto">
          <a:xfrm>
            <a:off x="3937000" y="2636838"/>
            <a:ext cx="172085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2" t="81075" r="30225"/>
          <a:stretch>
            <a:fillRect/>
          </a:stretch>
        </p:blipFill>
        <p:spPr bwMode="auto">
          <a:xfrm>
            <a:off x="3398838" y="3500438"/>
            <a:ext cx="28289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1"/>
          <a:stretch>
            <a:fillRect/>
          </a:stretch>
        </p:blipFill>
        <p:spPr bwMode="auto">
          <a:xfrm>
            <a:off x="468313" y="352425"/>
            <a:ext cx="4562475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0" r="70958"/>
          <a:stretch>
            <a:fillRect/>
          </a:stretch>
        </p:blipFill>
        <p:spPr bwMode="auto">
          <a:xfrm>
            <a:off x="468313" y="3284538"/>
            <a:ext cx="13239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3" t="70300" r="39209"/>
          <a:stretch>
            <a:fillRect/>
          </a:stretch>
        </p:blipFill>
        <p:spPr bwMode="auto">
          <a:xfrm>
            <a:off x="2190750" y="3284538"/>
            <a:ext cx="10509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70300"/>
          <a:stretch>
            <a:fillRect/>
          </a:stretch>
        </p:blipFill>
        <p:spPr bwMode="auto">
          <a:xfrm>
            <a:off x="3630613" y="3284538"/>
            <a:ext cx="14001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5"/>
          <a:stretch>
            <a:fillRect/>
          </a:stretch>
        </p:blipFill>
        <p:spPr bwMode="auto">
          <a:xfrm>
            <a:off x="1873250" y="257175"/>
            <a:ext cx="52197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6711"/>
          <a:stretch>
            <a:fillRect/>
          </a:stretch>
        </p:blipFill>
        <p:spPr bwMode="auto">
          <a:xfrm>
            <a:off x="1873250" y="1196975"/>
            <a:ext cx="52197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4"/>
          <a:stretch>
            <a:fillRect/>
          </a:stretch>
        </p:blipFill>
        <p:spPr bwMode="auto">
          <a:xfrm>
            <a:off x="1873250" y="3213100"/>
            <a:ext cx="52197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149725"/>
            <a:ext cx="37909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03"/>
          <a:stretch>
            <a:fillRect/>
          </a:stretch>
        </p:blipFill>
        <p:spPr bwMode="auto">
          <a:xfrm>
            <a:off x="468313" y="981075"/>
            <a:ext cx="648652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矩形 1"/>
          <p:cNvSpPr>
            <a:spLocks noChangeArrowheads="1"/>
          </p:cNvSpPr>
          <p:nvPr/>
        </p:nvSpPr>
        <p:spPr bwMode="auto">
          <a:xfrm>
            <a:off x="377825" y="312738"/>
            <a:ext cx="3978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8.1.3  </a:t>
            </a:r>
            <a:r>
              <a:rPr lang="zh-CN" altLang="en-US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向量的坐标表示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0"/>
          <a:stretch>
            <a:fillRect/>
          </a:stretch>
        </p:blipFill>
        <p:spPr bwMode="auto">
          <a:xfrm>
            <a:off x="468313" y="2482850"/>
            <a:ext cx="6486525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5472481"/>
            <a:ext cx="6048672" cy="439479"/>
          </a:xfrm>
          <a:prstGeom prst="rect">
            <a:avLst/>
          </a:prstGeom>
          <a:blipFill rotWithShape="1">
            <a:blip r:embed="rId3"/>
            <a:stretch>
              <a:fillRect l="-1007" t="-1389" b="-20833"/>
            </a:stretch>
          </a:blipFill>
        </p:spPr>
        <p:txBody>
          <a:bodyPr/>
          <a:lstStyle/>
          <a:p>
            <a:r>
              <a:rPr lang="zh-CN" altLang="en-US" noProof="1">
                <a:noFill/>
              </a:rPr>
              <a:t> 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86405" y="279563"/>
            <a:ext cx="3793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空间</a:t>
            </a:r>
            <a:r>
              <a:rPr lang="zh-CN" altLang="en-US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向量</a:t>
            </a:r>
            <a:r>
              <a:rPr lang="zh-CN" altLang="en-US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的坐标表示</a:t>
            </a:r>
          </a:p>
        </p:txBody>
      </p:sp>
      <p:pic>
        <p:nvPicPr>
          <p:cNvPr id="3" name="Picture 3" descr="C:\Users\Ningrj\AppData\Roaming\Tencent\Users\767623779\QQ\WinTemp\RichOle\VO0(AJ[@EG25`K~[5ZD$O1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00808"/>
            <a:ext cx="33337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>
                <a:spLocks noChangeArrowheads="1"/>
              </p:cNvSpPr>
              <p:nvPr/>
            </p:nvSpPr>
            <p:spPr bwMode="auto">
              <a:xfrm>
                <a:off x="179512" y="908720"/>
                <a:ext cx="3384376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  </a:t>
                </a: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已知</a:t>
                </a: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空间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𝒂</m:t>
                        </m:r>
                      </m:e>
                    </m:acc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m:rPr>
                            <m:nor/>
                          </m:rPr>
                          <a:rPr lang="en-US" altLang="zh-CN" sz="2400" b="1" i="1" baseline="-25000" dirty="0" smtClean="0">
                            <a:latin typeface="Times New Roman" pitchFamily="18" charset="0"/>
                            <a:ea typeface="楷体" pitchFamily="49" charset="-122"/>
                            <a:cs typeface="Times New Roman" pitchFamily="18" charset="0"/>
                          </a:rPr>
                          <m:t>2</m:t>
                        </m:r>
                      </m:e>
                    </m:acc>
                  </m:oMath>
                </a14:m>
                <a:endParaRPr lang="zh-CN" altLang="en-US" sz="2400" b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908720"/>
                <a:ext cx="3384376" cy="477054"/>
              </a:xfrm>
              <a:prstGeom prst="rect">
                <a:avLst/>
              </a:prstGeom>
              <a:blipFill rotWithShape="1">
                <a:blip r:embed="rId3"/>
                <a:stretch>
                  <a:fillRect t="-11538" b="-243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>
                <a:spLocks noChangeArrowheads="1"/>
              </p:cNvSpPr>
              <p:nvPr/>
            </p:nvSpPr>
            <p:spPr bwMode="auto">
              <a:xfrm>
                <a:off x="523654" y="1655802"/>
                <a:ext cx="4120354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求空间</a:t>
                </a: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𝒂</m:t>
                        </m:r>
                      </m:e>
                    </m:acc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m:rPr>
                            <m:nor/>
                          </m:rPr>
                          <a:rPr lang="en-US" altLang="zh-CN" sz="2400" b="1" i="1" baseline="-25000" dirty="0" smtClean="0">
                            <a:latin typeface="Times New Roman" pitchFamily="18" charset="0"/>
                            <a:ea typeface="楷体" pitchFamily="49" charset="-122"/>
                            <a:cs typeface="Times New Roman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的坐标</a:t>
                </a:r>
                <a:r>
                  <a:rPr lang="en-US" altLang="zh-CN" sz="2400" b="1" dirty="0" smtClean="0">
                    <a:latin typeface="楷体" pitchFamily="49" charset="-122"/>
                    <a:ea typeface="楷体" pitchFamily="49" charset="-122"/>
                  </a:rPr>
                  <a:t>.</a:t>
                </a:r>
                <a:endParaRPr lang="zh-CN" altLang="en-US" sz="2400" b="1" i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654" y="1655802"/>
                <a:ext cx="4120354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2367" t="-11538" r="-5917" b="-243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ject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6" r="42527"/>
          <a:stretch/>
        </p:blipFill>
        <p:spPr bwMode="auto">
          <a:xfrm>
            <a:off x="971600" y="2132856"/>
            <a:ext cx="3352651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ject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8" b="10665"/>
          <a:stretch/>
        </p:blipFill>
        <p:spPr bwMode="auto">
          <a:xfrm>
            <a:off x="523654" y="3933056"/>
            <a:ext cx="4802040" cy="119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>
                <a:spLocks noChangeArrowheads="1"/>
              </p:cNvSpPr>
              <p:nvPr/>
            </p:nvSpPr>
            <p:spPr bwMode="auto">
              <a:xfrm>
                <a:off x="3131840" y="937001"/>
                <a:ext cx="6012160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，</a:t>
                </a: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且空点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𝑴</m:t>
                    </m:r>
                    <m:r>
                      <a:rPr lang="en-US" altLang="zh-CN" sz="2400" b="1" i="1" baseline="-25000" smtClean="0">
                        <a:latin typeface="Cambria Math"/>
                        <a:ea typeface="楷体" pitchFamily="49" charset="-122"/>
                      </a:rPr>
                      <m:t>𝟏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𝒙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𝒚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𝒛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</m:e>
                    </m:d>
                    <m:r>
                      <a:rPr lang="zh-CN" altLang="en-US" sz="2400" b="1" i="1" smtClean="0">
                        <a:latin typeface="Cambria Math"/>
                        <a:ea typeface="楷体" pitchFamily="49" charset="-122"/>
                      </a:rPr>
                      <m:t>，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𝑴</m:t>
                    </m:r>
                    <m:r>
                      <a:rPr lang="en-US" altLang="zh-CN" sz="2400" b="1" i="1" baseline="-25000" smtClean="0">
                        <a:latin typeface="Cambria Math"/>
                        <a:ea typeface="楷体" pitchFamily="49" charset="-122"/>
                      </a:rPr>
                      <m:t>𝟐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𝒙</m:t>
                    </m:r>
                    <m:r>
                      <a:rPr lang="en-US" altLang="zh-CN" sz="2400" b="1" i="1" baseline="-25000" smtClean="0">
                        <a:latin typeface="Cambria Math"/>
                        <a:ea typeface="楷体" pitchFamily="49" charset="-122"/>
                      </a:rPr>
                      <m:t>𝟐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𝒚</m:t>
                    </m:r>
                    <m:r>
                      <a:rPr lang="en-US" altLang="zh-CN" sz="2400" b="1" i="1" baseline="-25000" smtClean="0">
                        <a:latin typeface="Cambria Math"/>
                        <a:ea typeface="楷体" pitchFamily="49" charset="-122"/>
                      </a:rPr>
                      <m:t>𝟐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𝒛</m:t>
                    </m:r>
                    <m:r>
                      <a:rPr lang="en-US" altLang="zh-CN" sz="2400" b="1" i="1" baseline="-25000" smtClean="0">
                        <a:latin typeface="Cambria Math"/>
                        <a:ea typeface="楷体" pitchFamily="49" charset="-122"/>
                      </a:rPr>
                      <m:t>𝟐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)</m:t>
                    </m:r>
                  </m:oMath>
                </a14:m>
                <a:endParaRPr lang="zh-CN" altLang="en-US" sz="2400" b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1840" y="937001"/>
                <a:ext cx="6012160" cy="477054"/>
              </a:xfrm>
              <a:prstGeom prst="rect">
                <a:avLst/>
              </a:prstGeom>
              <a:blipFill rotWithShape="1">
                <a:blip r:embed="rId7"/>
                <a:stretch>
                  <a:fillRect l="-1623" t="-16667" b="-192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14218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>
                <a:spLocks noChangeArrowheads="1"/>
              </p:cNvSpPr>
              <p:nvPr/>
            </p:nvSpPr>
            <p:spPr bwMode="auto">
              <a:xfrm>
                <a:off x="539552" y="332656"/>
                <a:ext cx="5112568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则</a:t>
                </a: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空间</a:t>
                </a: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𝒂</m:t>
                        </m:r>
                      </m:e>
                    </m:acc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m:rPr>
                            <m:nor/>
                          </m:rPr>
                          <a:rPr lang="en-US" altLang="zh-CN" sz="2400" b="1" i="1" baseline="-25000" dirty="0" smtClean="0">
                            <a:latin typeface="Times New Roman" pitchFamily="18" charset="0"/>
                            <a:ea typeface="楷体" pitchFamily="49" charset="-122"/>
                            <a:cs typeface="Times New Roman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的</a:t>
                </a: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坐标为</a:t>
                </a:r>
                <a:endParaRPr lang="zh-CN" altLang="en-US" sz="2400" b="1" i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332656"/>
                <a:ext cx="5112568" cy="477054"/>
              </a:xfrm>
              <a:prstGeom prst="rect">
                <a:avLst/>
              </a:prstGeom>
              <a:blipFill rotWithShape="1">
                <a:blip r:embed="rId2"/>
                <a:stretch>
                  <a:fillRect l="-1909" t="-11538" b="-243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55576" y="980727"/>
                <a:ext cx="3644524" cy="444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a:rPr lang="en-US" altLang="zh-CN" sz="2000" b="1" i="1" baseline="-2500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000" b="1" i="1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m:rPr>
                            <m:nor/>
                          </m:rPr>
                          <a:rPr lang="en-US" altLang="zh-CN" sz="2000" b="1" i="1" baseline="-25000" dirty="0">
                            <a:solidFill>
                              <a:srgbClr val="7030A0"/>
                            </a:solidFill>
                            <a:latin typeface="Times New Roman" pitchFamily="18" charset="0"/>
                            <a:ea typeface="楷体" pitchFamily="49" charset="-122"/>
                            <a:cs typeface="Times New Roman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zh-CN" sz="2000" i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zh-CN" sz="2000" baseline="-25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000" i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-x</a:t>
                </a:r>
                <a:r>
                  <a:rPr lang="en-US" altLang="zh-CN" sz="2000" baseline="-25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+(</a:t>
                </a:r>
                <a:r>
                  <a:rPr lang="en-US" altLang="zh-CN" sz="2000" i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CN" sz="2000" baseline="-25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en-US" altLang="zh-CN" sz="2000" i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CN" sz="2000" baseline="-25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+(</a:t>
                </a:r>
                <a:r>
                  <a:rPr lang="en-US" altLang="zh-CN" sz="2000" i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CN" sz="2000" baseline="-25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en-US" altLang="zh-CN" sz="2000" i="1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CN" sz="2000" baseline="-25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zh-CN" altLang="en-US" sz="2000" dirty="0">
                            <a:solidFill>
                              <a:srgbClr val="7030A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zh-CN" altLang="en-US" sz="2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980727"/>
                <a:ext cx="3644524" cy="444609"/>
              </a:xfrm>
              <a:prstGeom prst="rect">
                <a:avLst/>
              </a:prstGeom>
              <a:blipFill rotWithShape="1">
                <a:blip r:embed="rId3"/>
                <a:stretch>
                  <a:fillRect t="-4110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788024" y="980728"/>
                <a:ext cx="2002856" cy="444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 dirty="0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  <m:t>𝒂</m:t>
                        </m:r>
                      </m:e>
                    </m:acc>
                  </m:oMath>
                </a14:m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00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00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sz="2000" dirty="0" smtClean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7030A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zh-CN" altLang="en-US" sz="2000" dirty="0">
                            <a:solidFill>
                              <a:srgbClr val="7030A0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zh-CN" altLang="en-US" sz="2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980728"/>
                <a:ext cx="2002856" cy="444609"/>
              </a:xfrm>
              <a:prstGeom prst="rect">
                <a:avLst/>
              </a:prstGeom>
              <a:blipFill rotWithShape="1">
                <a:blip r:embed="rId4"/>
                <a:stretch>
                  <a:fillRect t="-9589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752726" y="3212976"/>
                <a:ext cx="7120408" cy="480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楷体" pitchFamily="49" charset="-122"/>
                    <a:ea typeface="楷体" pitchFamily="49" charset="-122"/>
                  </a:rPr>
                  <a:t>,</a:t>
                </a:r>
                <a:r>
                  <a:rPr lang="en-US" altLang="zh-CN" sz="240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400" b="1" dirty="0" smtClean="0">
                    <a:latin typeface="楷体" pitchFamily="49" charset="-122"/>
                    <a:ea typeface="楷体" pitchFamily="49" charset="-122"/>
                  </a:rPr>
                  <a:t>,</a:t>
                </a:r>
                <a:r>
                  <a:rPr lang="en-US" altLang="zh-CN" sz="240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7030A0"/>
                            </a:solidFill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分别称为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b="1" i="1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latin typeface="Cambria Math"/>
                            <a:ea typeface="楷体" pitchFamily="49" charset="-122"/>
                          </a:rPr>
                          <m:t>𝒂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  <a:ea typeface="楷体" pitchFamily="49" charset="-122"/>
                      </a:rPr>
                      <m:t>𝒙</m:t>
                    </m:r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轴，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  <a:ea typeface="楷体" pitchFamily="49" charset="-122"/>
                      </a:rPr>
                      <m:t>𝒚</m:t>
                    </m:r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轴和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  <a:ea typeface="楷体" pitchFamily="49" charset="-122"/>
                      </a:rPr>
                      <m:t>𝒛</m:t>
                    </m:r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轴上的</a:t>
                </a:r>
                <a:r>
                  <a:rPr lang="zh-CN" altLang="en-US" sz="2400" b="1" dirty="0" smtClean="0">
                    <a:solidFill>
                      <a:srgbClr val="7030A0"/>
                    </a:solidFill>
                    <a:latin typeface="楷体" pitchFamily="49" charset="-122"/>
                    <a:ea typeface="楷体" pitchFamily="49" charset="-122"/>
                  </a:rPr>
                  <a:t>投影</a:t>
                </a:r>
                <a:r>
                  <a:rPr lang="en-US" altLang="zh-CN" sz="2400" b="1" dirty="0" smtClean="0">
                    <a:latin typeface="楷体" pitchFamily="49" charset="-122"/>
                    <a:ea typeface="楷体" pitchFamily="49" charset="-122"/>
                  </a:rPr>
                  <a:t>.</a:t>
                </a:r>
                <a:endParaRPr lang="zh-CN" altLang="en-US" sz="2400" b="1" i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726" y="3212976"/>
                <a:ext cx="7120408" cy="480453"/>
              </a:xfrm>
              <a:prstGeom prst="rect">
                <a:avLst/>
              </a:prstGeom>
              <a:blipFill rotWithShape="1">
                <a:blip r:embed="rId5"/>
                <a:stretch>
                  <a:fillRect t="-16456" b="-177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>
                <a:spLocks noChangeArrowheads="1"/>
              </p:cNvSpPr>
              <p:nvPr/>
            </p:nvSpPr>
            <p:spPr bwMode="auto">
              <a:xfrm>
                <a:off x="677853" y="4149080"/>
                <a:ext cx="7120408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zh-CN" altLang="en-US" sz="2400" b="1" dirty="0" smtClean="0">
                    <a:solidFill>
                      <a:srgbClr val="7030A0"/>
                    </a:solidFill>
                    <a:latin typeface="楷体" pitchFamily="49" charset="-122"/>
                    <a:ea typeface="楷体" pitchFamily="49" charset="-122"/>
                  </a:rPr>
                  <a:t>向径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1" i="1" dirty="0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sz="2400" b="1" dirty="0" smtClean="0">
                    <a:solidFill>
                      <a:srgbClr val="7030A0"/>
                    </a:solidFill>
                    <a:latin typeface="楷体" pitchFamily="49" charset="-122"/>
                    <a:ea typeface="楷体" pitchFamily="49" charset="-122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b="1" i="1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/>
                            <a:ea typeface="楷体" pitchFamily="49" charset="-122"/>
                          </a:rPr>
                          <m:t>𝑶𝑴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：</a:t>
                </a: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起点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𝑶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𝟎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𝟎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𝟎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和终点为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𝑴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𝒚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𝒛</m:t>
                    </m:r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Times New Roman" pitchFamily="18" charset="0"/>
                    <a:ea typeface="楷体" pitchFamily="49" charset="-122"/>
                    <a:cs typeface="Times New Roman" pitchFamily="18" charset="0"/>
                  </a:rPr>
                  <a:t>，则称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1" i="1" dirty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/>
                            <a:ea typeface="楷体" pitchFamily="49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Times New Roman" pitchFamily="18" charset="0"/>
                    <a:ea typeface="楷体" pitchFamily="49" charset="-122"/>
                    <a:cs typeface="Times New Roman" pitchFamily="18" charset="0"/>
                  </a:rPr>
                  <a:t>为点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  <a:cs typeface="Times New Roman" pitchFamily="18" charset="0"/>
                      </a:rPr>
                      <m:t>𝑴</m:t>
                    </m:r>
                  </m:oMath>
                </a14:m>
                <a:r>
                  <a:rPr lang="zh-CN" altLang="en-US" sz="2400" b="1" dirty="0" smtClean="0">
                    <a:latin typeface="Times New Roman" pitchFamily="18" charset="0"/>
                    <a:ea typeface="楷体" pitchFamily="49" charset="-122"/>
                    <a:cs typeface="Times New Roman" pitchFamily="18" charset="0"/>
                  </a:rPr>
                  <a:t>的</a:t>
                </a:r>
                <a:r>
                  <a:rPr lang="zh-CN" altLang="en-US" sz="2400" b="1" dirty="0" smtClean="0">
                    <a:solidFill>
                      <a:srgbClr val="7030A0"/>
                    </a:solidFill>
                    <a:latin typeface="Times New Roman" pitchFamily="18" charset="0"/>
                    <a:ea typeface="楷体" pitchFamily="49" charset="-122"/>
                    <a:cs typeface="Times New Roman" pitchFamily="18" charset="0"/>
                  </a:rPr>
                  <a:t>向径</a:t>
                </a:r>
                <a:r>
                  <a:rPr lang="en-US" altLang="zh-CN" sz="2400" b="1" dirty="0" smtClean="0">
                    <a:latin typeface="Times New Roman" pitchFamily="18" charset="0"/>
                    <a:ea typeface="楷体" pitchFamily="49" charset="-122"/>
                    <a:cs typeface="Times New Roman" pitchFamily="18" charset="0"/>
                  </a:rPr>
                  <a:t>.</a:t>
                </a:r>
                <a:endParaRPr lang="zh-CN" altLang="en-US" sz="2400" b="1" i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853" y="4149080"/>
                <a:ext cx="7120408" cy="861774"/>
              </a:xfrm>
              <a:prstGeom prst="rect">
                <a:avLst/>
              </a:prstGeom>
              <a:blipFill rotWithShape="1">
                <a:blip r:embed="rId6"/>
                <a:stretch>
                  <a:fillRect l="-1284" t="-6383" r="-1370" b="-127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ject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55355" r="13128"/>
          <a:stretch/>
        </p:blipFill>
        <p:spPr bwMode="auto">
          <a:xfrm>
            <a:off x="827584" y="2100661"/>
            <a:ext cx="6212264" cy="8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>
                <a:spLocks noChangeArrowheads="1"/>
              </p:cNvSpPr>
              <p:nvPr/>
            </p:nvSpPr>
            <p:spPr bwMode="auto">
              <a:xfrm>
                <a:off x="574492" y="1583794"/>
                <a:ext cx="5112568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则</a:t>
                </a:r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空间</a:t>
                </a:r>
                <a:r>
                  <a:rPr lang="zh-CN" altLang="en-US" sz="2400" b="1" dirty="0">
                    <a:latin typeface="楷体" pitchFamily="49" charset="-122"/>
                    <a:ea typeface="楷体" pitchFamily="49" charset="-122"/>
                  </a:rPr>
                  <a:t>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𝒂</m:t>
                        </m:r>
                      </m:e>
                    </m:acc>
                    <m:r>
                      <a:rPr lang="en-US" altLang="zh-CN" sz="2400" b="1" i="1" smtClean="0">
                        <a:latin typeface="Cambria Math"/>
                        <a:ea typeface="楷体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a:rPr lang="en-US" altLang="zh-CN" sz="2400" b="1" i="1" baseline="-25000" smtClean="0">
                            <a:latin typeface="Cambria Math"/>
                            <a:ea typeface="楷体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  <a:ea typeface="楷体" pitchFamily="49" charset="-122"/>
                          </a:rPr>
                          <m:t>𝑴</m:t>
                        </m:r>
                        <m:r>
                          <m:rPr>
                            <m:nor/>
                          </m:rPr>
                          <a:rPr lang="en-US" altLang="zh-CN" sz="2400" b="1" i="1" baseline="-25000" dirty="0" smtClean="0">
                            <a:latin typeface="Times New Roman" pitchFamily="18" charset="0"/>
                            <a:ea typeface="楷体" pitchFamily="49" charset="-122"/>
                            <a:cs typeface="Times New Roman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latin typeface="楷体" pitchFamily="49" charset="-122"/>
                    <a:ea typeface="楷体" pitchFamily="49" charset="-122"/>
                  </a:rPr>
                  <a:t>的模长为</a:t>
                </a:r>
                <a:endParaRPr lang="zh-CN" altLang="en-US" sz="2400" b="1" i="1" baseline="-25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492" y="1583794"/>
                <a:ext cx="5112568" cy="477054"/>
              </a:xfrm>
              <a:prstGeom prst="rect">
                <a:avLst/>
              </a:prstGeom>
              <a:blipFill rotWithShape="1">
                <a:blip r:embed="rId8"/>
                <a:stretch>
                  <a:fillRect l="-1788" t="-11538" b="-243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18006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8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63596"/>
          <a:stretch/>
        </p:blipFill>
        <p:spPr bwMode="auto">
          <a:xfrm>
            <a:off x="662419" y="980728"/>
            <a:ext cx="4124325" cy="83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5882" y="281068"/>
            <a:ext cx="3071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向量的</a:t>
            </a:r>
            <a:r>
              <a:rPr lang="zh-CN" altLang="en-US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线性运算</a:t>
            </a:r>
            <a:endParaRPr lang="zh-CN" altLang="en-US" sz="2800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0" b="43518"/>
          <a:stretch/>
        </p:blipFill>
        <p:spPr bwMode="auto">
          <a:xfrm>
            <a:off x="678742" y="2132857"/>
            <a:ext cx="4124325" cy="70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6" b="11866"/>
          <a:stretch/>
        </p:blipFill>
        <p:spPr bwMode="auto">
          <a:xfrm>
            <a:off x="683568" y="3609968"/>
            <a:ext cx="4124325" cy="7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4788024" y="2420888"/>
            <a:ext cx="576064" cy="15174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529569" y="2270334"/>
                <a:ext cx="3491880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±</m:t>
                    </m:r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7030A0"/>
                    </a:solidFill>
                  </a:rPr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±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7030A0"/>
                    </a:solidFill>
                  </a:rPr>
                  <a:t>,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±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±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7030A0"/>
                    </a:solidFill>
                  </a:rPr>
                  <a:t>}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69" y="2270334"/>
                <a:ext cx="3491880" cy="410305"/>
              </a:xfrm>
              <a:prstGeom prst="rect">
                <a:avLst/>
              </a:prstGeom>
              <a:blipFill rotWithShape="1">
                <a:blip r:embed="rId3"/>
                <a:stretch>
                  <a:fillRect t="-13235" r="-12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436096" y="3829827"/>
                <a:ext cx="2304256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i="1" smtClean="0">
                        <a:solidFill>
                          <a:srgbClr val="7030A0"/>
                        </a:solidFill>
                        <a:latin typeface="Cambria Math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7030A0"/>
                    </a:solidFill>
                  </a:rPr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altLang="zh-CN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7030A0"/>
                    </a:solidFill>
                  </a:rPr>
                  <a:t>,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i="1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altLang="zh-CN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altLang="zh-CN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7030A0"/>
                    </a:solidFill>
                  </a:rPr>
                  <a:t>}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829827"/>
                <a:ext cx="2304256" cy="391261"/>
              </a:xfrm>
              <a:prstGeom prst="rect">
                <a:avLst/>
              </a:prstGeom>
              <a:blipFill rotWithShape="1">
                <a:blip r:embed="rId4"/>
                <a:stretch>
                  <a:fillRect t="-203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0"/>
          <p:cNvSpPr/>
          <p:nvPr/>
        </p:nvSpPr>
        <p:spPr>
          <a:xfrm>
            <a:off x="4788024" y="3925323"/>
            <a:ext cx="576064" cy="15174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0752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404664"/>
            <a:ext cx="81661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041600"/>
              </p:ext>
            </p:extLst>
          </p:nvPr>
        </p:nvGraphicFramePr>
        <p:xfrm>
          <a:off x="536575" y="1454002"/>
          <a:ext cx="81661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r:id="rId4" imgW="7266960" imgH="1339920" progId="Word.Document.8">
                  <p:embed/>
                </p:oleObj>
              </mc:Choice>
              <mc:Fallback>
                <p:oleObj r:id="rId4" imgW="7266960" imgH="133992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454002"/>
                        <a:ext cx="8166100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Object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003402"/>
            <a:ext cx="81661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灯片编号占位符 7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22-</a:t>
            </a:r>
            <a:fld id="{3BDD6B4F-32C2-48DA-8884-E1E0A29E28E7}" type="slidenum">
              <a:rPr lang="en-US" altLang="zh-CN"/>
              <a:pPr/>
              <a:t>19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4"/>
          <p:cNvSpPr txBox="1">
            <a:spLocks noChangeArrowheads="1"/>
          </p:cNvSpPr>
          <p:nvPr/>
        </p:nvSpPr>
        <p:spPr bwMode="auto">
          <a:xfrm>
            <a:off x="3222625" y="3463925"/>
            <a:ext cx="2232025" cy="1076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/>
              <a:t>空间几何物体数量关系</a:t>
            </a:r>
          </a:p>
        </p:txBody>
      </p:sp>
      <p:sp>
        <p:nvSpPr>
          <p:cNvPr id="6" name="下箭头 5"/>
          <p:cNvSpPr/>
          <p:nvPr/>
        </p:nvSpPr>
        <p:spPr>
          <a:xfrm>
            <a:off x="4133850" y="1493838"/>
            <a:ext cx="366713" cy="1970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4513263" y="2195513"/>
            <a:ext cx="1427162" cy="46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/>
              <a:t>向量代数</a:t>
            </a:r>
          </a:p>
        </p:txBody>
      </p:sp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2411413" y="2185988"/>
            <a:ext cx="1728787" cy="46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/>
              <a:t>直角坐标系</a:t>
            </a:r>
          </a:p>
        </p:txBody>
      </p:sp>
      <p:sp>
        <p:nvSpPr>
          <p:cNvPr id="16389" name="TextBox 10"/>
          <p:cNvSpPr txBox="1">
            <a:spLocks noChangeArrowheads="1"/>
          </p:cNvSpPr>
          <p:nvPr/>
        </p:nvSpPr>
        <p:spPr bwMode="auto">
          <a:xfrm>
            <a:off x="2700338" y="900113"/>
            <a:ext cx="30956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200" b="1">
                <a:solidFill>
                  <a:srgbClr val="C00000"/>
                </a:solidFill>
              </a:rPr>
              <a:t>空间解析几何</a:t>
            </a:r>
            <a:endParaRPr lang="en-US" altLang="zh-CN" sz="3200" b="1">
              <a:solidFill>
                <a:srgbClr val="C00000"/>
              </a:solidFill>
            </a:endParaRPr>
          </a:p>
        </p:txBody>
      </p:sp>
      <p:sp>
        <p:nvSpPr>
          <p:cNvPr id="16390" name="TextBox 13"/>
          <p:cNvSpPr txBox="1">
            <a:spLocks noChangeArrowheads="1"/>
          </p:cNvSpPr>
          <p:nvPr/>
        </p:nvSpPr>
        <p:spPr bwMode="auto">
          <a:xfrm>
            <a:off x="468313" y="5372100"/>
            <a:ext cx="568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2163"/>
              </a:lnSpc>
            </a:pPr>
            <a:r>
              <a:rPr lang="zh-CN" altLang="en-US" b="1"/>
              <a:t>注：空间解析几何是通过空间向量将代数运算引入到空间几何中来，从代数的角度来处理空间几何问题．</a:t>
            </a: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3" descr="C:\Users\Ningrj\AppData\Roaming\Tencent\Users\767623779\QQ\WinTemp\RichOle\T%ANLNTY2L[MV15MF8P`H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33" y="883310"/>
            <a:ext cx="236696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ject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3" y="1052736"/>
            <a:ext cx="8213725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灯片编号占位符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22-</a:t>
            </a:r>
            <a:fld id="{45182FD0-39E3-450D-B8E0-17B554618DFB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15404" y="332656"/>
            <a:ext cx="2710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向量</a:t>
            </a:r>
            <a:r>
              <a:rPr lang="zh-CN" altLang="en-US" sz="28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方向余弦</a:t>
            </a:r>
            <a:endParaRPr lang="zh-CN" altLang="en-US" sz="2800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3842" name="Picture 5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26150" r="53282" b="36925"/>
          <a:stretch/>
        </p:blipFill>
        <p:spPr bwMode="auto">
          <a:xfrm>
            <a:off x="1043609" y="3294699"/>
            <a:ext cx="2463162" cy="7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2" t="26150" r="12571"/>
          <a:stretch/>
        </p:blipFill>
        <p:spPr bwMode="auto">
          <a:xfrm>
            <a:off x="971600" y="4180548"/>
            <a:ext cx="2468153" cy="148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63075" r="53282"/>
          <a:stretch/>
        </p:blipFill>
        <p:spPr bwMode="auto">
          <a:xfrm>
            <a:off x="1043609" y="4160278"/>
            <a:ext cx="2463162" cy="7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4821709" y="3397473"/>
            <a:ext cx="2414587" cy="2263775"/>
            <a:chOff x="6084888" y="908050"/>
            <a:chExt cx="2414587" cy="2263775"/>
          </a:xfrm>
        </p:grpSpPr>
        <p:pic>
          <p:nvPicPr>
            <p:cNvPr id="15" name="Picture 3" descr="C:\Users\Ningrj\AppData\Roaming\Tencent\Users\767623779\QQ\WinTemp\RichOle\45JB941F2$ODTV3M(XXQ1(Q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888" y="908050"/>
              <a:ext cx="2414587" cy="226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直接箭头连接符 15"/>
            <p:cNvCxnSpPr/>
            <p:nvPr/>
          </p:nvCxnSpPr>
          <p:spPr>
            <a:xfrm flipV="1">
              <a:off x="6660232" y="1628800"/>
              <a:ext cx="1008112" cy="864096"/>
            </a:xfrm>
            <a:prstGeom prst="straightConnector1">
              <a:avLst/>
            </a:prstGeom>
            <a:ln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0" r="38063"/>
          <a:stretch/>
        </p:blipFill>
        <p:spPr bwMode="auto">
          <a:xfrm>
            <a:off x="539552" y="260648"/>
            <a:ext cx="322396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900549"/>
              </p:ext>
            </p:extLst>
          </p:nvPr>
        </p:nvGraphicFramePr>
        <p:xfrm>
          <a:off x="539552" y="1196752"/>
          <a:ext cx="79295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5" r:id="rId4" imgW="6951960" imgH="662400" progId="Word.Document.8">
                  <p:embed/>
                </p:oleObj>
              </mc:Choice>
              <mc:Fallback>
                <p:oleObj r:id="rId4" imgW="6951960" imgH="6624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96752"/>
                        <a:ext cx="7929563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284878"/>
              </p:ext>
            </p:extLst>
          </p:nvPr>
        </p:nvGraphicFramePr>
        <p:xfrm>
          <a:off x="518084" y="2060848"/>
          <a:ext cx="7929563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6" r:id="rId6" imgW="6951960" imgH="1450440" progId="Word.Document.8">
                  <p:embed/>
                </p:oleObj>
              </mc:Choice>
              <mc:Fallback>
                <p:oleObj r:id="rId6" imgW="6951960" imgH="14504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84" y="2060848"/>
                        <a:ext cx="7929563" cy="163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灯片编号占位符 9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22-</a:t>
            </a:r>
            <a:fld id="{A674B68B-5489-4739-8134-62C86AA16812}" type="slidenum">
              <a:rPr lang="en-US" altLang="zh-CN"/>
              <a:pPr/>
              <a:t>21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393700" y="188913"/>
          <a:ext cx="8135938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9" r:id="rId3" imgW="6834600" imgH="1110960" progId="Word.Document.8">
                  <p:embed/>
                </p:oleObj>
              </mc:Choice>
              <mc:Fallback>
                <p:oleObj r:id="rId3" imgW="6834600" imgH="111096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88913"/>
                        <a:ext cx="8135938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393700" y="1327150"/>
          <a:ext cx="81359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0" r:id="rId5" imgW="6834600" imgH="555480" progId="Word.Document.8">
                  <p:embed/>
                </p:oleObj>
              </mc:Choice>
              <mc:Fallback>
                <p:oleObj r:id="rId5" imgW="6834600" imgH="5554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327150"/>
                        <a:ext cx="81359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039938"/>
            <a:ext cx="8135938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Object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532063"/>
            <a:ext cx="8135938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93700" y="3411538"/>
          <a:ext cx="813593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1" r:id="rId9" imgW="6834600" imgH="859320" progId="Word.Document.8">
                  <p:embed/>
                </p:oleObj>
              </mc:Choice>
              <mc:Fallback>
                <p:oleObj r:id="rId9" imgW="6834600" imgH="8593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411538"/>
                        <a:ext cx="8135938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93700" y="4171950"/>
          <a:ext cx="81359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2" r:id="rId11" imgW="6834600" imgH="885960" progId="Word.Document.8">
                  <p:embed/>
                </p:oleObj>
              </mc:Choice>
              <mc:Fallback>
                <p:oleObj r:id="rId11" imgW="6834600" imgH="88596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4171950"/>
                        <a:ext cx="8135938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93700" y="5118100"/>
          <a:ext cx="813593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3" r:id="rId13" imgW="6834600" imgH="939240" progId="Word.Document.8">
                  <p:embed/>
                </p:oleObj>
              </mc:Choice>
              <mc:Fallback>
                <p:oleObj r:id="rId13" imgW="6834600" imgH="93924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5118100"/>
                        <a:ext cx="8135938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灯片编号占位符 9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22-</a:t>
            </a:r>
            <a:fld id="{E635D074-1E18-4B82-A5F2-F2759A798AD8}" type="slidenum">
              <a:rPr lang="en-US" altLang="zh-CN"/>
              <a:pPr/>
              <a:t>22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473075" y="111125"/>
          <a:ext cx="7993063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" r:id="rId3" imgW="6936480" imgH="1925280" progId="Word.Document.8">
                  <p:embed/>
                </p:oleObj>
              </mc:Choice>
              <mc:Fallback>
                <p:oleObj r:id="rId3" imgW="6936480" imgH="192528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11125"/>
                        <a:ext cx="7993063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73075" y="2138363"/>
          <a:ext cx="7993063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7" r:id="rId5" imgW="6936480" imgH="1679400" progId="Word.Document.8">
                  <p:embed/>
                </p:oleObj>
              </mc:Choice>
              <mc:Fallback>
                <p:oleObj r:id="rId5" imgW="6936480" imgH="16794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138363"/>
                        <a:ext cx="7993063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73075" y="3924300"/>
          <a:ext cx="7993063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8" r:id="rId7" imgW="6936480" imgH="1379520" progId="Word.Document.8">
                  <p:embed/>
                </p:oleObj>
              </mc:Choice>
              <mc:Fallback>
                <p:oleObj r:id="rId7" imgW="6936480" imgH="137952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924300"/>
                        <a:ext cx="7993063" cy="159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73075" y="5521325"/>
          <a:ext cx="799306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9" r:id="rId9" imgW="6936480" imgH="682200" progId="Word.Document.8">
                  <p:embed/>
                </p:oleObj>
              </mc:Choice>
              <mc:Fallback>
                <p:oleObj r:id="rId9" imgW="6936480" imgH="6822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5521325"/>
                        <a:ext cx="799306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22-</a:t>
            </a:r>
            <a:fld id="{DCCCB404-F952-4E9D-86A2-BA24133C4598}" type="slidenum">
              <a:rPr lang="en-US" altLang="zh-CN"/>
              <a:pPr/>
              <a:t>23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22-</a:t>
            </a:r>
            <a:fld id="{0A1803F6-7D72-4379-A5D1-F608CDB5E3EF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68313" y="260350"/>
            <a:ext cx="3598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§8.1</a:t>
            </a:r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空间向量</a:t>
            </a:r>
          </a:p>
        </p:txBody>
      </p:sp>
      <p:sp>
        <p:nvSpPr>
          <p:cNvPr id="17411" name="矩形 1"/>
          <p:cNvSpPr>
            <a:spLocks noChangeArrowheads="1"/>
          </p:cNvSpPr>
          <p:nvPr/>
        </p:nvSpPr>
        <p:spPr bwMode="auto">
          <a:xfrm>
            <a:off x="539750" y="1189038"/>
            <a:ext cx="5903913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800" b="1">
                <a:latin typeface="楷体" pitchFamily="49" charset="-122"/>
                <a:ea typeface="楷体" pitchFamily="49" charset="-122"/>
              </a:rPr>
              <a:t>8.1.1  </a:t>
            </a: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空间直角坐标系</a:t>
            </a:r>
          </a:p>
          <a:p>
            <a:pPr algn="just">
              <a:lnSpc>
                <a:spcPct val="200000"/>
              </a:lnSpc>
            </a:pPr>
            <a:r>
              <a:rPr lang="en-US" altLang="zh-CN" sz="2800" b="1">
                <a:latin typeface="楷体" pitchFamily="49" charset="-122"/>
                <a:ea typeface="楷体" pitchFamily="49" charset="-122"/>
              </a:rPr>
              <a:t>8.1.2  </a:t>
            </a: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空间向量的概念</a:t>
            </a:r>
            <a:endParaRPr lang="en-US" altLang="zh-CN" sz="2800" b="1">
              <a:latin typeface="楷体" pitchFamily="49" charset="-122"/>
              <a:ea typeface="楷体" pitchFamily="49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2800" b="1">
                <a:latin typeface="楷体" pitchFamily="49" charset="-122"/>
                <a:ea typeface="楷体" pitchFamily="49" charset="-122"/>
              </a:rPr>
              <a:t>8.1.3  </a:t>
            </a: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向量的坐标表示</a:t>
            </a: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1"/>
          <p:cNvSpPr>
            <a:spLocks noChangeArrowheads="1"/>
          </p:cNvSpPr>
          <p:nvPr/>
        </p:nvSpPr>
        <p:spPr bwMode="auto">
          <a:xfrm>
            <a:off x="468313" y="260350"/>
            <a:ext cx="397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800" b="1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8.1.1  </a:t>
            </a:r>
            <a:r>
              <a:rPr lang="zh-CN" altLang="en-US" sz="2800" b="1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空间直角坐标系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9" t="43304" r="2010" b="-2"/>
          <a:stretch>
            <a:fillRect/>
          </a:stretch>
        </p:blipFill>
        <p:spPr bwMode="auto">
          <a:xfrm>
            <a:off x="4787900" y="2662238"/>
            <a:ext cx="2087563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63563" y="908050"/>
            <a:ext cx="3279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空间直角坐标系建立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8650" y="1382713"/>
            <a:ext cx="6967538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3000"/>
              </a:lnSpc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 选取定点</a:t>
            </a:r>
            <a:r>
              <a:rPr lang="en-US" altLang="zh-CN" sz="2400" b="1" i="1" dirty="0">
                <a:latin typeface="Times New Roman" pitchFamily="18" charset="0"/>
                <a:ea typeface="楷体" pitchFamily="49" charset="-122"/>
              </a:rPr>
              <a:t>O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（坐标原点）和三个相互垂直的坐标轴：横轴、纵轴和竖轴，三个轴的正方向符合</a:t>
            </a:r>
            <a:r>
              <a:rPr lang="zh-CN" altLang="en-US" sz="24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右手系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，就构成</a:t>
            </a:r>
            <a:r>
              <a:rPr lang="zh-CN" altLang="en-US" sz="24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空间直角坐标系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，记为</a:t>
            </a:r>
            <a:r>
              <a:rPr lang="en-US" altLang="zh-CN" sz="2400" b="1" i="1" dirty="0" err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Oxyz</a:t>
            </a:r>
            <a:endParaRPr lang="zh-CN" altLang="en-US" sz="2400" b="1" i="1" dirty="0">
              <a:solidFill>
                <a:srgbClr val="7030A0"/>
              </a:solidFill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 t="56586" r="59802" b="5411"/>
          <a:stretch>
            <a:fillRect/>
          </a:stretch>
        </p:blipFill>
        <p:spPr bwMode="auto">
          <a:xfrm>
            <a:off x="4835525" y="4508500"/>
            <a:ext cx="21590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804988" y="2662238"/>
            <a:ext cx="2187575" cy="1630362"/>
            <a:chOff x="827584" y="2860221"/>
            <a:chExt cx="2500313" cy="1630363"/>
          </a:xfrm>
        </p:grpSpPr>
        <p:pic>
          <p:nvPicPr>
            <p:cNvPr id="184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860221"/>
              <a:ext cx="2500313" cy="163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0" name="矩形 4"/>
            <p:cNvSpPr>
              <a:spLocks noChangeArrowheads="1"/>
            </p:cNvSpPr>
            <p:nvPr/>
          </p:nvSpPr>
          <p:spPr bwMode="auto">
            <a:xfrm>
              <a:off x="1771629" y="3851756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itchFamily="18" charset="0"/>
                  <a:ea typeface="楷体" pitchFamily="49" charset="-122"/>
                </a:rPr>
                <a:t>O</a:t>
              </a:r>
              <a:endParaRPr lang="zh-CN" altLang="en-US"/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5" t="43304" r="28159" b="-2"/>
          <a:stretch>
            <a:fillRect/>
          </a:stretch>
        </p:blipFill>
        <p:spPr bwMode="auto">
          <a:xfrm>
            <a:off x="1865313" y="4437063"/>
            <a:ext cx="212725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1"/>
          <p:cNvSpPr>
            <a:spLocks noChangeArrowheads="1"/>
          </p:cNvSpPr>
          <p:nvPr/>
        </p:nvSpPr>
        <p:spPr bwMode="auto">
          <a:xfrm>
            <a:off x="395288" y="260350"/>
            <a:ext cx="82804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 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在空间直角坐标系中，每两条坐标轴可以确定一个平面，称为坐标面，因此有三个坐标面，分别称为</a:t>
            </a:r>
            <a:r>
              <a:rPr lang="en-US" altLang="zh-CN" sz="2400" b="1" i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xOy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坐标面、</a:t>
            </a:r>
            <a:r>
              <a:rPr lang="en-US" altLang="zh-CN" sz="2400" b="1" i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yOz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坐标面和</a:t>
            </a:r>
            <a:r>
              <a:rPr lang="en-US" altLang="zh-CN" sz="2400" b="1" i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zOx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坐标面．</a:t>
            </a:r>
          </a:p>
        </p:txBody>
      </p:sp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27829" r="10738"/>
          <a:stretch>
            <a:fillRect/>
          </a:stretch>
        </p:blipFill>
        <p:spPr bwMode="auto">
          <a:xfrm>
            <a:off x="2627313" y="1958975"/>
            <a:ext cx="4138612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矩形 1"/>
          <p:cNvSpPr>
            <a:spLocks noChangeArrowheads="1"/>
          </p:cNvSpPr>
          <p:nvPr/>
        </p:nvSpPr>
        <p:spPr bwMode="auto">
          <a:xfrm>
            <a:off x="468313" y="5516563"/>
            <a:ext cx="82804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 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三个坐标面将整个空间分为八个部分，称为</a:t>
            </a: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八个卦限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．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3" t="50000" r="4961"/>
          <a:stretch>
            <a:fillRect/>
          </a:stretch>
        </p:blipFill>
        <p:spPr bwMode="auto">
          <a:xfrm>
            <a:off x="1200150" y="1196975"/>
            <a:ext cx="250825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矩形 1"/>
          <p:cNvSpPr>
            <a:spLocks noChangeArrowheads="1"/>
          </p:cNvSpPr>
          <p:nvPr/>
        </p:nvSpPr>
        <p:spPr bwMode="auto">
          <a:xfrm>
            <a:off x="395288" y="260350"/>
            <a:ext cx="44640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3000"/>
              </a:lnSpc>
            </a:pP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空间点</a:t>
            </a:r>
            <a:r>
              <a:rPr lang="en-US" altLang="zh-CN" sz="2400" b="1" i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M </a:t>
            </a:r>
            <a:r>
              <a:rPr lang="zh-CN" altLang="en-US" sz="2400" b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与</a:t>
            </a: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Wingdings" pitchFamily="2" charset="2"/>
              </a:rPr>
              <a:t>有序数组</a:t>
            </a:r>
            <a:r>
              <a:rPr lang="en-US" altLang="zh-CN" sz="2400" b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  <a:sym typeface="Wingdings" pitchFamily="2" charset="2"/>
              </a:rPr>
              <a:t>(</a:t>
            </a:r>
            <a:r>
              <a:rPr lang="en-US" altLang="zh-CN" sz="2400" b="1" i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  <a:sym typeface="Wingdings" pitchFamily="2" charset="2"/>
              </a:rPr>
              <a:t>x,y,z</a:t>
            </a:r>
            <a:r>
              <a:rPr lang="en-US" altLang="zh-CN" sz="2400" b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  <a:sym typeface="Wingdings" pitchFamily="2" charset="2"/>
              </a:rPr>
              <a:t>)</a:t>
            </a:r>
            <a:endParaRPr lang="zh-CN" altLang="en-US" sz="2400" b="1">
              <a:solidFill>
                <a:srgbClr val="7030A0"/>
              </a:solidFill>
              <a:latin typeface="Times New Roman" pitchFamily="18" charset="0"/>
              <a:ea typeface="楷体" pitchFamily="49" charset="-122"/>
            </a:endParaRP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10239" r="12627" b="13460"/>
          <a:stretch>
            <a:fillRect/>
          </a:stretch>
        </p:blipFill>
        <p:spPr bwMode="auto">
          <a:xfrm>
            <a:off x="4673600" y="1227138"/>
            <a:ext cx="2706688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7" r="53024"/>
          <a:stretch>
            <a:fillRect/>
          </a:stretch>
        </p:blipFill>
        <p:spPr bwMode="auto">
          <a:xfrm>
            <a:off x="1139825" y="3789363"/>
            <a:ext cx="271145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矩形 1"/>
          <p:cNvSpPr>
            <a:spLocks noChangeArrowheads="1"/>
          </p:cNvSpPr>
          <p:nvPr/>
        </p:nvSpPr>
        <p:spPr bwMode="auto">
          <a:xfrm>
            <a:off x="539750" y="3048000"/>
            <a:ext cx="44640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3000"/>
              </a:lnSpc>
            </a:pPr>
            <a:r>
              <a:rPr lang="zh-CN" altLang="en-US" sz="2400" b="1">
                <a:solidFill>
                  <a:srgbClr val="7030A0"/>
                </a:solidFill>
                <a:latin typeface="Times New Roman" pitchFamily="18" charset="0"/>
                <a:ea typeface="楷体" pitchFamily="49" charset="-122"/>
              </a:rPr>
              <a:t>空间点几个特殊点的坐标表示：</a:t>
            </a:r>
          </a:p>
        </p:txBody>
      </p:sp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987" r="2495"/>
          <a:stretch>
            <a:fillRect/>
          </a:stretch>
        </p:blipFill>
        <p:spPr bwMode="auto">
          <a:xfrm>
            <a:off x="4638675" y="3789363"/>
            <a:ext cx="27416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1"/>
          <p:cNvSpPr>
            <a:spLocks noChangeArrowheads="1"/>
          </p:cNvSpPr>
          <p:nvPr/>
        </p:nvSpPr>
        <p:spPr bwMode="auto">
          <a:xfrm>
            <a:off x="395288" y="265113"/>
            <a:ext cx="3978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2800" b="1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8.1.2  </a:t>
            </a:r>
            <a:r>
              <a:rPr lang="zh-CN" altLang="en-US" sz="2800" b="1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空间向量的概念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71488" y="981075"/>
            <a:ext cx="5900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24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向量：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既有大小又有方向的量称作向量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.</a:t>
            </a:r>
            <a:endParaRPr lang="zh-CN" altLang="en-US" sz="2400" b="1">
              <a:solidFill>
                <a:srgbClr val="7030A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9367" y="1637469"/>
            <a:ext cx="5820824" cy="516489"/>
          </a:xfrm>
          <a:prstGeom prst="rect">
            <a:avLst/>
          </a:prstGeom>
          <a:blipFill rotWithShape="1">
            <a:blip r:embed="rId2"/>
            <a:stretch>
              <a:fillRect l="-1677" t="-2381" r="-734" b="-2381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871" y="2204864"/>
            <a:ext cx="7427496" cy="506421"/>
          </a:xfrm>
          <a:prstGeom prst="rect">
            <a:avLst/>
          </a:prstGeom>
          <a:blipFill rotWithShape="1">
            <a:blip r:embed="rId3"/>
            <a:stretch>
              <a:fillRect l="-1314" t="-4819" b="-2289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651500" y="3284538"/>
            <a:ext cx="792163" cy="360362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36095" y="3573016"/>
            <a:ext cx="432049" cy="392993"/>
          </a:xfrm>
          <a:prstGeom prst="rect">
            <a:avLst/>
          </a:prstGeom>
          <a:blipFill rotWithShape="1">
            <a:blip r:embed="rId4"/>
            <a:stretch>
              <a:fillRect r="-8451" b="-153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00191" y="3252031"/>
            <a:ext cx="432048" cy="392993"/>
          </a:xfrm>
          <a:prstGeom prst="rect">
            <a:avLst/>
          </a:prstGeom>
          <a:blipFill rotWithShape="1">
            <a:blip r:embed="rId5"/>
            <a:stretch>
              <a:fillRect r="-9859" b="-153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2106" y="4146714"/>
            <a:ext cx="7427497" cy="536044"/>
          </a:xfrm>
          <a:prstGeom prst="rect">
            <a:avLst/>
          </a:prstGeom>
          <a:blipFill rotWithShape="1">
            <a:blip r:embed="rId6"/>
            <a:stretch>
              <a:fillRect l="-1231" t="-4545" b="-15909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11825" y="3203575"/>
            <a:ext cx="444500" cy="369888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zh-CN" altLang="en-US">
              <a:noFill/>
            </a:endParaRPr>
          </a:p>
          <a:p>
            <a:pPr>
              <a:defRPr/>
            </a:pPr>
            <a:endParaRPr lang="zh-CN" altLang="en-US">
              <a:noFill/>
            </a:endParaRP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871" y="4722779"/>
            <a:ext cx="5987336" cy="506421"/>
          </a:xfrm>
          <a:prstGeom prst="rect">
            <a:avLst/>
          </a:prstGeom>
          <a:blipFill rotWithShape="1">
            <a:blip r:embed="rId8"/>
            <a:stretch>
              <a:fillRect l="-1629" t="-4819" r="-1120" b="-2289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矩形 1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1478" y="5296406"/>
            <a:ext cx="4512570" cy="508858"/>
          </a:xfrm>
          <a:prstGeom prst="rect">
            <a:avLst/>
          </a:prstGeom>
          <a:blipFill rotWithShape="1">
            <a:blip r:embed="rId9"/>
            <a:stretch>
              <a:fillRect l="-2162" t="-3614" b="-2409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3" b="73340"/>
          <a:stretch>
            <a:fillRect/>
          </a:stretch>
        </p:blipFill>
        <p:spPr bwMode="auto">
          <a:xfrm>
            <a:off x="539750" y="404813"/>
            <a:ext cx="61150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9" t="27074" r="59181" b="66406"/>
          <a:stretch>
            <a:fillRect/>
          </a:stretch>
        </p:blipFill>
        <p:spPr bwMode="auto">
          <a:xfrm>
            <a:off x="579438" y="1052513"/>
            <a:ext cx="9683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8" b="50810"/>
          <a:stretch>
            <a:fillRect/>
          </a:stretch>
        </p:blipFill>
        <p:spPr bwMode="auto">
          <a:xfrm>
            <a:off x="536575" y="1700213"/>
            <a:ext cx="61150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0" t="27074" r="41118" b="66406"/>
          <a:stretch>
            <a:fillRect/>
          </a:stretch>
        </p:blipFill>
        <p:spPr bwMode="auto">
          <a:xfrm>
            <a:off x="2051050" y="1052513"/>
            <a:ext cx="11049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9082"/>
          <a:stretch>
            <a:fillRect/>
          </a:stretch>
        </p:blipFill>
        <p:spPr bwMode="auto">
          <a:xfrm>
            <a:off x="530225" y="2708275"/>
            <a:ext cx="6115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2"/>
          <a:stretch>
            <a:fillRect/>
          </a:stretch>
        </p:blipFill>
        <p:spPr bwMode="auto">
          <a:xfrm>
            <a:off x="530225" y="3805238"/>
            <a:ext cx="61150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6" r="61984" b="48137"/>
          <a:stretch>
            <a:fillRect/>
          </a:stretch>
        </p:blipFill>
        <p:spPr bwMode="auto">
          <a:xfrm>
            <a:off x="717550" y="1125538"/>
            <a:ext cx="2052638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68313" y="333375"/>
            <a:ext cx="5899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24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两个非零向量的夹角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3" r="39018" b="24069"/>
          <a:stretch>
            <a:fillRect/>
          </a:stretch>
        </p:blipFill>
        <p:spPr bwMode="auto">
          <a:xfrm>
            <a:off x="3471863" y="1208088"/>
            <a:ext cx="32940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5" t="29709" b="30627"/>
          <a:stretch>
            <a:fillRect/>
          </a:stretch>
        </p:blipFill>
        <p:spPr bwMode="auto">
          <a:xfrm>
            <a:off x="2555875" y="2565400"/>
            <a:ext cx="20796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74707" r="47421" b="7426"/>
          <a:stretch>
            <a:fillRect/>
          </a:stretch>
        </p:blipFill>
        <p:spPr bwMode="auto">
          <a:xfrm>
            <a:off x="704850" y="4005263"/>
            <a:ext cx="26273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4005263"/>
            <a:ext cx="216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合肥工业大学高等数学课程组">
  <a:themeElements>
    <a:clrScheme name="合肥工业大学高等数学课程组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合肥工业大学高等数学课程组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合肥工业大学高等数学课程组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513</Words>
  <Application>Microsoft Office PowerPoint</Application>
  <PresentationFormat>全屏显示(4:3)</PresentationFormat>
  <Paragraphs>57</Paragraphs>
  <Slides>23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合肥工业大学高等数学课程组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合肥工业大学高等数学课程组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13.6  幂级数的应用</dc:title>
  <dc:creator>合肥工业大学高等数学课程组</dc:creator>
  <cp:lastModifiedBy>ding shou</cp:lastModifiedBy>
  <cp:revision>390</cp:revision>
  <dcterms:created xsi:type="dcterms:W3CDTF">2000-05-18T08:23:03Z</dcterms:created>
  <dcterms:modified xsi:type="dcterms:W3CDTF">2020-02-22T13:31:30Z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